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74" r:id="rId2"/>
    <p:sldId id="256" r:id="rId3"/>
    <p:sldId id="257" r:id="rId4"/>
    <p:sldId id="258" r:id="rId5"/>
    <p:sldId id="261" r:id="rId6"/>
    <p:sldId id="260" r:id="rId7"/>
    <p:sldId id="259" r:id="rId8"/>
    <p:sldId id="262" r:id="rId9"/>
    <p:sldId id="2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677"/>
  </p:normalViewPr>
  <p:slideViewPr>
    <p:cSldViewPr snapToGrid="0" snapToObjects="1">
      <p:cViewPr>
        <p:scale>
          <a:sx n="72" d="100"/>
          <a:sy n="72" d="100"/>
        </p:scale>
        <p:origin x="-39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B783FF-FEB5-744C-8A7B-77DA0271A13C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5FD8E-2DBF-5A4E-872F-EE86517FEF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797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3B8149-2FB0-814D-AFEA-26839D7A340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305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B8149-2FB0-814D-AFEA-26839D7A340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927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60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91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1481540"/>
            <a:ext cx="10515600" cy="288562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4588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79984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1458022"/>
            <a:ext cx="9302752" cy="2346819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871161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708356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41938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884824" y="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75616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873064" y="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50774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4800"/>
            </a:lvl1pPr>
            <a:lvl2pPr>
              <a:defRPr sz="44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62753" y="6356350"/>
            <a:ext cx="12254753" cy="501650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Working to Assure a Secure, Active Lifestyle in Retirement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884824" y="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33584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60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34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9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6412" y="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7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51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060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1133" y="1"/>
            <a:ext cx="8309357" cy="95241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469781"/>
            <a:ext cx="6172200" cy="439126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1481540"/>
            <a:ext cx="3652025" cy="438744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1A48-F18A-45B3-BC05-1E27DA3F88AF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028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9933" y="0"/>
            <a:ext cx="9109024" cy="10464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493298"/>
            <a:ext cx="6172200" cy="43677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1528573"/>
            <a:ext cx="3652025" cy="4340415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28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V-Blue-banner.jp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4027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DC5B261-8843-42D1-AAFC-05E20E2D9B97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12126"/>
            <a:ext cx="12192000" cy="64727"/>
          </a:xfrm>
          <a:prstGeom prst="rect">
            <a:avLst/>
          </a:prstGeom>
          <a:solidFill>
            <a:srgbClr val="00B5D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01340" y="0"/>
            <a:ext cx="101906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3628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949" y="3545432"/>
            <a:ext cx="10476722" cy="937472"/>
          </a:xfrm>
        </p:spPr>
        <p:txBody>
          <a:bodyPr>
            <a:noAutofit/>
          </a:bodyPr>
          <a:lstStyle/>
          <a:p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WACCRA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59478" y="4890977"/>
            <a:ext cx="3167927" cy="1048588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October, 2018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Skyline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2749711"/>
            <a:ext cx="12192000" cy="64727"/>
          </a:xfrm>
          <a:prstGeom prst="rect">
            <a:avLst/>
          </a:prstGeom>
          <a:solidFill>
            <a:srgbClr val="00B5D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9609" y="6209413"/>
            <a:ext cx="4162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white"/>
                </a:solidFill>
              </a:rPr>
              <a:t>Copyright 2018. All Rights Reserved.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76"/>
            <a:ext cx="12192000" cy="282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272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2308D25-EF3B-5442-AC16-424731A6E20A}"/>
              </a:ext>
            </a:extLst>
          </p:cNvPr>
          <p:cNvSpPr txBox="1"/>
          <p:nvPr/>
        </p:nvSpPr>
        <p:spPr>
          <a:xfrm>
            <a:off x="2166891" y="80827"/>
            <a:ext cx="82494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/>
              <a:t>WACCRA </a:t>
            </a:r>
          </a:p>
          <a:p>
            <a:r>
              <a:rPr lang="en-US" sz="3000" dirty="0">
                <a:solidFill>
                  <a:srgbClr val="FFC000"/>
                </a:solidFill>
              </a:rPr>
              <a:t>Wa</a:t>
            </a:r>
            <a:r>
              <a:rPr lang="en-US" sz="3000" dirty="0"/>
              <a:t>shington </a:t>
            </a:r>
            <a:r>
              <a:rPr lang="en-US" sz="3000" dirty="0">
                <a:solidFill>
                  <a:srgbClr val="FFC000"/>
                </a:solidFill>
              </a:rPr>
              <a:t>C</a:t>
            </a:r>
            <a:r>
              <a:rPr lang="en-US" sz="3000" dirty="0"/>
              <a:t>ontinuing </a:t>
            </a:r>
            <a:r>
              <a:rPr lang="en-US" sz="3000" dirty="0">
                <a:solidFill>
                  <a:srgbClr val="FFC000"/>
                </a:solidFill>
              </a:rPr>
              <a:t>C</a:t>
            </a:r>
            <a:r>
              <a:rPr lang="en-US" sz="3000" dirty="0"/>
              <a:t>are </a:t>
            </a:r>
            <a:r>
              <a:rPr lang="en-US" sz="3000" dirty="0">
                <a:solidFill>
                  <a:srgbClr val="FFC000"/>
                </a:solidFill>
              </a:rPr>
              <a:t>R</a:t>
            </a:r>
            <a:r>
              <a:rPr lang="en-US" sz="3000" dirty="0"/>
              <a:t>esidents </a:t>
            </a:r>
            <a:r>
              <a:rPr lang="en-US" sz="3000" dirty="0">
                <a:solidFill>
                  <a:srgbClr val="FFC000"/>
                </a:solidFill>
              </a:rPr>
              <a:t>A</a:t>
            </a:r>
            <a:r>
              <a:rPr lang="en-US" sz="3000" dirty="0"/>
              <a:t>ssociation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FFEC928-286E-F043-B2DA-894D515C9B8C}"/>
              </a:ext>
            </a:extLst>
          </p:cNvPr>
          <p:cNvSpPr txBox="1"/>
          <p:nvPr/>
        </p:nvSpPr>
        <p:spPr>
          <a:xfrm>
            <a:off x="1425809" y="1957218"/>
            <a:ext cx="106067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“The WACCRA represents many CCRC residents in Washington State. Residents, family, or friends of CCRC residents and other individuals can join WACCRA and help sponsor the agenda.”</a:t>
            </a:r>
            <a:endParaRPr lang="en-US" sz="2400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96187F2-50C3-9341-9DAE-F2C22A17E98F}"/>
              </a:ext>
            </a:extLst>
          </p:cNvPr>
          <p:cNvSpPr txBox="1"/>
          <p:nvPr/>
        </p:nvSpPr>
        <p:spPr>
          <a:xfrm>
            <a:off x="998443" y="1586185"/>
            <a:ext cx="3987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WACCRA Purpose and Scope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D53256E-4992-E541-AB6E-196341DEAAAD}"/>
              </a:ext>
            </a:extLst>
          </p:cNvPr>
          <p:cNvSpPr txBox="1"/>
          <p:nvPr/>
        </p:nvSpPr>
        <p:spPr>
          <a:xfrm>
            <a:off x="998443" y="3211301"/>
            <a:ext cx="58944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WACCRA Does for 23 CCRCs in Washington</a:t>
            </a:r>
            <a:r>
              <a:rPr lang="en-US" b="1" dirty="0"/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C65AD83-EF42-7D4E-BC00-5AFB37C9BFB8}"/>
              </a:ext>
            </a:extLst>
          </p:cNvPr>
          <p:cNvSpPr txBox="1"/>
          <p:nvPr/>
        </p:nvSpPr>
        <p:spPr>
          <a:xfrm>
            <a:off x="1425809" y="3618808"/>
            <a:ext cx="107661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Support the Committed and Dedicated CCRC Executive Team for Even More Excellence in Management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3867639-5FBE-0347-9232-D8474E831649}"/>
              </a:ext>
            </a:extLst>
          </p:cNvPr>
          <p:cNvSpPr txBox="1"/>
          <p:nvPr/>
        </p:nvSpPr>
        <p:spPr>
          <a:xfrm>
            <a:off x="1425808" y="4421290"/>
            <a:ext cx="99376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Sponsor Washington State Legislation to Assure the Future Services We Paid for Will be Available When We Need Them.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31895F7-40B9-4C42-9D1E-04E9FDF711C0}"/>
              </a:ext>
            </a:extLst>
          </p:cNvPr>
          <p:cNvSpPr txBox="1"/>
          <p:nvPr/>
        </p:nvSpPr>
        <p:spPr>
          <a:xfrm>
            <a:off x="1425807" y="5252287"/>
            <a:ext cx="9937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Educate Future and Present Residents On Important Topics</a:t>
            </a:r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xmlns="" id="{E8B303AA-2F31-4244-982C-BD988C080B37}"/>
              </a:ext>
            </a:extLst>
          </p:cNvPr>
          <p:cNvSpPr/>
          <p:nvPr/>
        </p:nvSpPr>
        <p:spPr bwMode="auto">
          <a:xfrm>
            <a:off x="3688226" y="6083284"/>
            <a:ext cx="763588" cy="455613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3" name="Rectangle 26">
            <a:extLst>
              <a:ext uri="{FF2B5EF4-FFF2-40B4-BE49-F238E27FC236}">
                <a16:creationId xmlns:a16="http://schemas.microsoft.com/office/drawing/2014/main" xmlns="" id="{14432E3D-11F2-F941-8C17-E0E5A23AC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6742" y="6064464"/>
            <a:ext cx="3160718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C000"/>
                </a:solidFill>
              </a:rPr>
              <a:t>WACCRA’s Focus</a:t>
            </a:r>
          </a:p>
        </p:txBody>
      </p:sp>
    </p:spTree>
    <p:extLst>
      <p:ext uri="{BB962C8B-B14F-4D97-AF65-F5344CB8AC3E}">
        <p14:creationId xmlns:p14="http://schemas.microsoft.com/office/powerpoint/2010/main" val="92050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63EE8DD-5C2A-3F42-90C2-A12A467E8C43}"/>
              </a:ext>
            </a:extLst>
          </p:cNvPr>
          <p:cNvSpPr txBox="1"/>
          <p:nvPr/>
        </p:nvSpPr>
        <p:spPr>
          <a:xfrm>
            <a:off x="2269831" y="100883"/>
            <a:ext cx="82315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/>
              <a:t>REALITY  CHECK</a:t>
            </a:r>
            <a:r>
              <a:rPr lang="en-US" sz="3000" dirty="0"/>
              <a:t>:  </a:t>
            </a:r>
            <a:br>
              <a:rPr lang="en-US" sz="3000" dirty="0"/>
            </a:br>
            <a:r>
              <a:rPr lang="en-US" sz="3000" dirty="0"/>
              <a:t>Continuing  Care  Retirement Communities  (CCRC)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E1749ED-0F6D-BF46-896F-0DF44CEA9CFC}"/>
              </a:ext>
            </a:extLst>
          </p:cNvPr>
          <p:cNvSpPr txBox="1"/>
          <p:nvPr/>
        </p:nvSpPr>
        <p:spPr>
          <a:xfrm>
            <a:off x="1449693" y="1628499"/>
            <a:ext cx="93476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Myths vs Reality</a:t>
            </a:r>
            <a:endParaRPr lang="en-US" sz="2400" dirty="0"/>
          </a:p>
          <a:p>
            <a:pPr lvl="0"/>
            <a:r>
              <a:rPr lang="en-US" sz="2400" b="1" dirty="0">
                <a:solidFill>
                  <a:srgbClr val="FFC000"/>
                </a:solidFill>
              </a:rPr>
              <a:t>MYTH: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Residents in CCRC’s are all rich and wealthy.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FACT: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D7904C6-BD13-CF4B-8DD5-2F1855B86FDB}"/>
              </a:ext>
            </a:extLst>
          </p:cNvPr>
          <p:cNvSpPr txBox="1"/>
          <p:nvPr/>
        </p:nvSpPr>
        <p:spPr>
          <a:xfrm>
            <a:off x="1449693" y="2994157"/>
            <a:ext cx="8755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rgbClr val="FFC000"/>
                </a:solidFill>
              </a:rPr>
              <a:t>MYTH: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/>
              <a:t>Residents in CCRC’s can move out with minimal penalty.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FACT: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416D2D1-86D7-3D43-B1FC-52D31A10C864}"/>
              </a:ext>
            </a:extLst>
          </p:cNvPr>
          <p:cNvSpPr txBox="1"/>
          <p:nvPr/>
        </p:nvSpPr>
        <p:spPr>
          <a:xfrm>
            <a:off x="1449693" y="4093730"/>
            <a:ext cx="95425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rgbClr val="FFC000"/>
                </a:solidFill>
              </a:rPr>
              <a:t>MYTH: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/>
              <a:t>CCRC’s in Washington have had no financial problems.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FACT: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xmlns="" id="{1B5C3575-0684-6C49-83E0-7B64DCBC0C6E}"/>
              </a:ext>
            </a:extLst>
          </p:cNvPr>
          <p:cNvSpPr/>
          <p:nvPr/>
        </p:nvSpPr>
        <p:spPr bwMode="auto">
          <a:xfrm>
            <a:off x="2078809" y="5828689"/>
            <a:ext cx="763588" cy="455613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26">
            <a:extLst>
              <a:ext uri="{FF2B5EF4-FFF2-40B4-BE49-F238E27FC236}">
                <a16:creationId xmlns:a16="http://schemas.microsoft.com/office/drawing/2014/main" xmlns="" id="{845591CA-BF45-1344-8279-3D136F9C2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1001" y="5813410"/>
            <a:ext cx="6243056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C000"/>
                </a:solidFill>
              </a:rPr>
              <a:t>Legislators Need to be Educated about CCRCs</a:t>
            </a:r>
          </a:p>
        </p:txBody>
      </p:sp>
    </p:spTree>
    <p:extLst>
      <p:ext uri="{BB962C8B-B14F-4D97-AF65-F5344CB8AC3E}">
        <p14:creationId xmlns:p14="http://schemas.microsoft.com/office/powerpoint/2010/main" val="312563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4C1C4B0-DDFE-BD42-805A-97094E8A4966}"/>
              </a:ext>
            </a:extLst>
          </p:cNvPr>
          <p:cNvSpPr txBox="1"/>
          <p:nvPr/>
        </p:nvSpPr>
        <p:spPr>
          <a:xfrm>
            <a:off x="1167400" y="1633662"/>
            <a:ext cx="105150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Myths vs Reality</a:t>
            </a:r>
            <a:endParaRPr lang="en-US" sz="2400" dirty="0"/>
          </a:p>
          <a:p>
            <a:pPr lvl="0"/>
            <a:r>
              <a:rPr lang="en-US" sz="2400" b="1" dirty="0">
                <a:solidFill>
                  <a:srgbClr val="FFC000"/>
                </a:solidFill>
              </a:rPr>
              <a:t>MYTH</a:t>
            </a:r>
            <a:r>
              <a:rPr lang="en-US" sz="2400" dirty="0">
                <a:solidFill>
                  <a:srgbClr val="FFC000"/>
                </a:solidFill>
              </a:rPr>
              <a:t>: </a:t>
            </a:r>
            <a:r>
              <a:rPr lang="en-US" sz="2400" dirty="0"/>
              <a:t>Residents of CCRC’s are merely renters of apartments.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FACT: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7DB6E2D-3D6F-FD48-B9FC-AF6C1138BFCC}"/>
              </a:ext>
            </a:extLst>
          </p:cNvPr>
          <p:cNvSpPr txBox="1"/>
          <p:nvPr/>
        </p:nvSpPr>
        <p:spPr>
          <a:xfrm>
            <a:off x="1167400" y="2976076"/>
            <a:ext cx="105150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rgbClr val="FFC000"/>
                </a:solidFill>
              </a:rPr>
              <a:t>MYTH: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/>
              <a:t>CCRC’s have little financial incentive to replace existing independent living residents.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FACT: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14C17A1-29AA-5045-8F95-87D333B25729}"/>
              </a:ext>
            </a:extLst>
          </p:cNvPr>
          <p:cNvSpPr txBox="1"/>
          <p:nvPr/>
        </p:nvSpPr>
        <p:spPr>
          <a:xfrm>
            <a:off x="1167400" y="4318490"/>
            <a:ext cx="108923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b="1" dirty="0">
                <a:solidFill>
                  <a:srgbClr val="FFC000"/>
                </a:solidFill>
              </a:rPr>
              <a:t>MYTH: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/>
              <a:t>WACCRA wants to change the CCRC business model and redirect management.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FACT: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xmlns="" id="{00AABE36-C2DA-0F4D-8DE9-F8FF830A601D}"/>
              </a:ext>
            </a:extLst>
          </p:cNvPr>
          <p:cNvSpPr/>
          <p:nvPr/>
        </p:nvSpPr>
        <p:spPr bwMode="auto">
          <a:xfrm>
            <a:off x="2085938" y="5959308"/>
            <a:ext cx="763588" cy="455613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2400" dirty="0"/>
          </a:p>
        </p:txBody>
      </p:sp>
      <p:sp>
        <p:nvSpPr>
          <p:cNvPr id="9" name="Rectangle 26">
            <a:extLst>
              <a:ext uri="{FF2B5EF4-FFF2-40B4-BE49-F238E27FC236}">
                <a16:creationId xmlns:a16="http://schemas.microsoft.com/office/drawing/2014/main" xmlns="" id="{6D03D022-F743-DD46-B5B5-6E26283AD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7636" y="5955962"/>
            <a:ext cx="6243056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C000"/>
                </a:solidFill>
              </a:rPr>
              <a:t>Legislators Need to be Educated about CCRCs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5530E78D-2199-814F-AED5-195A7B29D29A}"/>
              </a:ext>
            </a:extLst>
          </p:cNvPr>
          <p:cNvSpPr txBox="1"/>
          <p:nvPr/>
        </p:nvSpPr>
        <p:spPr>
          <a:xfrm>
            <a:off x="1903228" y="100883"/>
            <a:ext cx="95905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/>
              <a:t>REALITY  CHECK</a:t>
            </a:r>
            <a:r>
              <a:rPr lang="en-US" sz="3000" dirty="0"/>
              <a:t>:  </a:t>
            </a:r>
            <a:br>
              <a:rPr lang="en-US" sz="3000" dirty="0"/>
            </a:br>
            <a:r>
              <a:rPr lang="en-US" sz="3000" dirty="0"/>
              <a:t>Continuing  Care  Retirement Communities  (CCRC) Cont’d</a:t>
            </a:r>
          </a:p>
        </p:txBody>
      </p:sp>
    </p:spTree>
    <p:extLst>
      <p:ext uri="{BB962C8B-B14F-4D97-AF65-F5344CB8AC3E}">
        <p14:creationId xmlns:p14="http://schemas.microsoft.com/office/powerpoint/2010/main" val="368897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9ADF9967-7D73-45E9-B478-AA768AD6D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2175248"/>
            <a:ext cx="7683758" cy="3119766"/>
          </a:xfrm>
        </p:spPr>
        <p:txBody>
          <a:bodyPr>
            <a:normAutofit/>
          </a:bodyPr>
          <a:lstStyle/>
          <a:p>
            <a:pPr lvl="2">
              <a:buFont typeface="Wingdings" pitchFamily="2" charset="2"/>
              <a:buChar char="§"/>
            </a:pPr>
            <a:r>
              <a:rPr lang="en-US" sz="4800" dirty="0"/>
              <a:t>2016 Law</a:t>
            </a:r>
          </a:p>
          <a:p>
            <a:pPr lvl="2">
              <a:buFont typeface="Wingdings" pitchFamily="2" charset="2"/>
              <a:buChar char="§"/>
            </a:pPr>
            <a:r>
              <a:rPr lang="en-US" sz="4800" dirty="0"/>
              <a:t>2017 Amendment</a:t>
            </a:r>
          </a:p>
          <a:p>
            <a:pPr lvl="2">
              <a:buFont typeface="Wingdings" pitchFamily="2" charset="2"/>
              <a:buChar char="§"/>
            </a:pPr>
            <a:r>
              <a:rPr lang="en-US" sz="4800" dirty="0"/>
              <a:t>2018 Strategy</a:t>
            </a:r>
          </a:p>
          <a:p>
            <a:pPr lvl="2">
              <a:buFont typeface="Wingdings" pitchFamily="2" charset="2"/>
              <a:buChar char="§"/>
            </a:pPr>
            <a:r>
              <a:rPr lang="en-US" sz="4800" dirty="0"/>
              <a:t>2019 Plan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E5D76212-7055-4EE7-BDD7-ABB6F17FD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359" y="138223"/>
            <a:ext cx="6765168" cy="925033"/>
          </a:xfrm>
        </p:spPr>
        <p:txBody>
          <a:bodyPr/>
          <a:lstStyle/>
          <a:p>
            <a:r>
              <a:rPr lang="en-US" dirty="0"/>
              <a:t>Brief Review</a:t>
            </a:r>
          </a:p>
        </p:txBody>
      </p:sp>
    </p:spTree>
    <p:extLst>
      <p:ext uri="{BB962C8B-B14F-4D97-AF65-F5344CB8AC3E}">
        <p14:creationId xmlns:p14="http://schemas.microsoft.com/office/powerpoint/2010/main" val="3947948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7B091DB7-124C-4D96-9E42-D651245F5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WACCRA OMNIBUS BILL</a:t>
            </a:r>
            <a:endParaRPr lang="en-US" sz="5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4E8925F9-82D4-41D8-AECD-0801D0903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4074" y="0"/>
            <a:ext cx="8572703" cy="1325563"/>
          </a:xfrm>
        </p:spPr>
        <p:txBody>
          <a:bodyPr/>
          <a:lstStyle/>
          <a:p>
            <a:r>
              <a:rPr lang="en-US" dirty="0"/>
              <a:t>2019 LEGISLATIVE PLANS</a:t>
            </a:r>
          </a:p>
        </p:txBody>
      </p:sp>
    </p:spTree>
    <p:extLst>
      <p:ext uri="{BB962C8B-B14F-4D97-AF65-F5344CB8AC3E}">
        <p14:creationId xmlns:p14="http://schemas.microsoft.com/office/powerpoint/2010/main" val="2256919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807B5A0B-89EB-46BB-BD17-785C86CCE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1470" y="2219132"/>
            <a:ext cx="10482720" cy="853441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INFORMATION  TRANSPARENCY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88E3CD16-915C-421C-9698-92D41AAC3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0222" y="0"/>
            <a:ext cx="8179298" cy="1325563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18D37C7-772E-5D4C-8BDD-B065B756FB4F}"/>
              </a:ext>
            </a:extLst>
          </p:cNvPr>
          <p:cNvSpPr txBox="1"/>
          <p:nvPr/>
        </p:nvSpPr>
        <p:spPr>
          <a:xfrm>
            <a:off x="1331470" y="3072573"/>
            <a:ext cx="96135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14400" indent="-914400">
              <a:buFont typeface="+mj-lt"/>
              <a:buAutoNum type="arabicPeriod" startAt="2"/>
            </a:pPr>
            <a:r>
              <a:rPr lang="en-US" sz="4800" dirty="0"/>
              <a:t>GOVERNANCE  TRANSPARENCY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B55FD11-2880-A747-9009-AF4367520A96}"/>
              </a:ext>
            </a:extLst>
          </p:cNvPr>
          <p:cNvSpPr txBox="1"/>
          <p:nvPr/>
        </p:nvSpPr>
        <p:spPr>
          <a:xfrm>
            <a:off x="1331470" y="4014567"/>
            <a:ext cx="85407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14400" indent="-914400">
              <a:buFont typeface="+mj-lt"/>
              <a:buAutoNum type="arabicPeriod" startAt="3"/>
            </a:pPr>
            <a:r>
              <a:rPr lang="en-US" sz="4800" dirty="0"/>
              <a:t>FINANCIAL TRANSPARENCY</a:t>
            </a:r>
          </a:p>
        </p:txBody>
      </p:sp>
    </p:spTree>
    <p:extLst>
      <p:ext uri="{BB962C8B-B14F-4D97-AF65-F5344CB8AC3E}">
        <p14:creationId xmlns:p14="http://schemas.microsoft.com/office/powerpoint/2010/main" val="181447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435AF99A-0F47-4075-BDF9-B42D2EEE7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65" y="1783436"/>
            <a:ext cx="11092320" cy="3822738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dirty="0"/>
              <a:t>December 7.  Prefiling.</a:t>
            </a:r>
          </a:p>
          <a:p>
            <a:pPr marL="914400" indent="-914400">
              <a:buFont typeface="+mj-lt"/>
              <a:buAutoNum type="arabicPeriod"/>
            </a:pPr>
            <a:r>
              <a:rPr lang="en-US" dirty="0"/>
              <a:t>January 14, 2019.  Legislature begins 2019 session. </a:t>
            </a:r>
          </a:p>
          <a:p>
            <a:pPr marL="914400" indent="-914400">
              <a:buFont typeface="+mj-lt"/>
              <a:buAutoNum type="arabicPeriod"/>
            </a:pPr>
            <a:r>
              <a:rPr lang="en-US" dirty="0"/>
              <a:t>January 14-March ??  Support needed. Olympia.  Calls.  Letters.  Emails.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8266D6D4-5FEF-4BC3-93DC-84F1783EB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5218" y="0"/>
            <a:ext cx="9455205" cy="1325563"/>
          </a:xfrm>
        </p:spPr>
        <p:txBody>
          <a:bodyPr/>
          <a:lstStyle/>
          <a:p>
            <a:r>
              <a:rPr lang="en-US" dirty="0"/>
              <a:t>TIMELINE	</a:t>
            </a:r>
          </a:p>
        </p:txBody>
      </p:sp>
    </p:spTree>
    <p:extLst>
      <p:ext uri="{BB962C8B-B14F-4D97-AF65-F5344CB8AC3E}">
        <p14:creationId xmlns:p14="http://schemas.microsoft.com/office/powerpoint/2010/main" val="2384674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Arrow 1">
            <a:extLst>
              <a:ext uri="{FF2B5EF4-FFF2-40B4-BE49-F238E27FC236}">
                <a16:creationId xmlns:a16="http://schemas.microsoft.com/office/drawing/2014/main" xmlns="" id="{1B5C3575-0684-6C49-83E0-7B64DCBC0C6E}"/>
              </a:ext>
            </a:extLst>
          </p:cNvPr>
          <p:cNvSpPr/>
          <p:nvPr/>
        </p:nvSpPr>
        <p:spPr bwMode="auto">
          <a:xfrm>
            <a:off x="2514232" y="5705145"/>
            <a:ext cx="763588" cy="455613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45591CA-BF45-1344-8279-3D136F9C2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424" y="5689866"/>
            <a:ext cx="2300053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b="1" dirty="0">
                <a:solidFill>
                  <a:srgbClr val="FFC000"/>
                </a:solidFill>
              </a:rPr>
              <a:t>Let’s  Go  For  It!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xmlns="" id="{8C13D05A-77AC-DC43-9D88-2255F0B840C3}"/>
              </a:ext>
            </a:extLst>
          </p:cNvPr>
          <p:cNvSpPr txBox="1">
            <a:spLocks/>
          </p:cNvSpPr>
          <p:nvPr/>
        </p:nvSpPr>
        <p:spPr>
          <a:xfrm>
            <a:off x="2905170" y="265177"/>
            <a:ext cx="6143918" cy="9692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0" kern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 You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FF788E9-00CE-2649-9B88-8C6045C42D86}"/>
              </a:ext>
            </a:extLst>
          </p:cNvPr>
          <p:cNvSpPr txBox="1"/>
          <p:nvPr/>
        </p:nvSpPr>
        <p:spPr>
          <a:xfrm>
            <a:off x="1380745" y="2515685"/>
            <a:ext cx="9921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 you  for  letting  us  represent  you  and  your  issues.  </a:t>
            </a:r>
          </a:p>
          <a:p>
            <a:r>
              <a:rPr lang="en-US" sz="2800" dirty="0"/>
              <a:t>It  is a  pleasure  to  work  with  you  on  your  behalf.</a:t>
            </a:r>
          </a:p>
        </p:txBody>
      </p:sp>
    </p:spTree>
    <p:extLst>
      <p:ext uri="{BB962C8B-B14F-4D97-AF65-F5344CB8AC3E}">
        <p14:creationId xmlns:p14="http://schemas.microsoft.com/office/powerpoint/2010/main" val="2044868454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2329</TotalTime>
  <Words>303</Words>
  <Application>Microsoft Office PowerPoint</Application>
  <PresentationFormat>Custom</PresentationFormat>
  <Paragraphs>53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Depth</vt:lpstr>
      <vt:lpstr>WACCRA Update</vt:lpstr>
      <vt:lpstr>PowerPoint Presentation</vt:lpstr>
      <vt:lpstr>PowerPoint Presentation</vt:lpstr>
      <vt:lpstr>PowerPoint Presentation</vt:lpstr>
      <vt:lpstr>Brief Review</vt:lpstr>
      <vt:lpstr>2019 LEGISLATIVE PLANS</vt:lpstr>
      <vt:lpstr>OBJECTIVES</vt:lpstr>
      <vt:lpstr>TIMELINE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R Baugh</dc:creator>
  <cp:lastModifiedBy>Jim deMaine</cp:lastModifiedBy>
  <cp:revision>25</cp:revision>
  <dcterms:created xsi:type="dcterms:W3CDTF">2018-10-12T17:11:43Z</dcterms:created>
  <dcterms:modified xsi:type="dcterms:W3CDTF">2018-10-18T16:41:48Z</dcterms:modified>
</cp:coreProperties>
</file>